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98" r:id="rId5"/>
    <p:sldId id="283" r:id="rId6"/>
    <p:sldId id="297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29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2" autoAdjust="0"/>
    <p:restoredTop sz="94712" autoAdjust="0"/>
  </p:normalViewPr>
  <p:slideViewPr>
    <p:cSldViewPr snapToGrid="0">
      <p:cViewPr varScale="1">
        <p:scale>
          <a:sx n="78" d="100"/>
          <a:sy n="78" d="100"/>
        </p:scale>
        <p:origin x="96" y="1698"/>
      </p:cViewPr>
      <p:guideLst/>
    </p:cSldViewPr>
  </p:slideViewPr>
  <p:outlineViewPr>
    <p:cViewPr>
      <p:scale>
        <a:sx n="33" d="100"/>
        <a:sy n="33" d="100"/>
      </p:scale>
      <p:origin x="0" y="-9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9/26/2020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57760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4B95064-E6BF-43CD-ACBD-6363E8D9B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114627"/>
            <a:ext cx="5956300" cy="1095056"/>
          </a:xfrm>
          <a:solidFill>
            <a:schemeClr val="tx1">
              <a:alpha val="80000"/>
            </a:schemeClr>
          </a:solidFill>
        </p:spPr>
        <p:txBody>
          <a:bodyPr vert="horz" lIns="252000" tIns="180000" rIns="180000" bIns="180000" rtlCol="0">
            <a:noAutofit/>
          </a:bodyPr>
          <a:lstStyle>
            <a:lvl1pPr marL="0" indent="0" algn="l">
              <a:buNone/>
              <a:defRPr lang="en-US">
                <a:solidFill>
                  <a:schemeClr val="bg1"/>
                </a:solidFill>
              </a:defRPr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2563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08000"/>
            <a:ext cx="11328000" cy="5183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6207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E1E0B79-3CC8-4DCF-8AEC-AC43BC9A3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1886" y="1007250"/>
            <a:ext cx="5460114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546508-E26C-46CD-8939-D20E71BF4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999" y="1007250"/>
            <a:ext cx="5448115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5533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016231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 descr="Accent bar right&#10;">
            <a:extLst>
              <a:ext uri="{FF2B5EF4-FFF2-40B4-BE49-F238E27FC236}">
                <a16:creationId xmlns:a16="http://schemas.microsoft.com/office/drawing/2014/main" id="{3E8A46E0-47C2-4441-B7DD-F621A80F1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1016231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902C307-6561-4E11-9899-1F34830AE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4128"/>
            <a:ext cx="5448115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CD73439B-6B1B-47C5-B2B0-409015FB33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2086" y="1224128"/>
            <a:ext cx="5447914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12AC6878-44C6-4445-A225-70C0DC482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1955731"/>
            <a:ext cx="5447914" cy="42339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D675DA8-374F-4915-973A-53612A41F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1943031"/>
            <a:ext cx="5447914" cy="42466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5315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5B68CA9-AC4C-4D15-9BA1-A9F1AC56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B24D8A-D8A5-4F57-A260-A4CF75FCB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14327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E50A411-2E68-4F4D-B4BC-62E87C633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2FBF39A8-0BD5-48FD-9993-F595D4F72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063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B3A426-6D4A-4D91-ACD6-A2C25BAE44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64370" y="2033588"/>
            <a:ext cx="8863262" cy="2790825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2436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0433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er Slide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mag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/>
          <a:lstStyle>
            <a:lvl1pPr algn="r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mag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/>
          <a:lstStyle>
            <a:lvl1pPr algn="l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07689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15037"/>
            <a:ext cx="5472000" cy="33769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08214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12214"/>
            <a:ext cx="5472113" cy="337903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 descr="Accent block left">
            <a:extLst>
              <a:ext uri="{FF2B5EF4-FFF2-40B4-BE49-F238E27FC236}">
                <a16:creationId xmlns:a16="http://schemas.microsoft.com/office/drawing/2014/main" id="{BBC0CAF5-0DE6-4BEA-824E-124A54A76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Rectangle 10" descr="Accent bar right&#10;">
            <a:extLst>
              <a:ext uri="{FF2B5EF4-FFF2-40B4-BE49-F238E27FC236}">
                <a16:creationId xmlns:a16="http://schemas.microsoft.com/office/drawing/2014/main" id="{ED008080-B2F5-441A-8B15-30AE86BBF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Thank You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10243100" y="6422491"/>
            <a:ext cx="1053900" cy="380860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>
              <a:lnSpc>
                <a:spcPts val="1000"/>
              </a:lnSpc>
            </a:pPr>
            <a: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  <a:t> </a:t>
            </a:r>
            <a:b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</a:br>
            <a:endParaRPr lang="en-US" sz="1200" b="0" i="0" spc="14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3" r:id="rId18"/>
    <p:sldLayoutId id="2147483674" r:id="rId19"/>
    <p:sldLayoutId id="2147483654" r:id="rId20"/>
    <p:sldLayoutId id="2147483655" r:id="rId21"/>
    <p:sldLayoutId id="2147483675" r:id="rId22"/>
    <p:sldLayoutId id="2147483672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hyperlink" Target="https://flatironschool.com/" TargetMode="External"/><Relationship Id="rId12" Type="http://schemas.openxmlformats.org/officeDocument/2006/relationships/image" Target="../media/image2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svg"/><Relationship Id="rId11" Type="http://schemas.openxmlformats.org/officeDocument/2006/relationships/image" Target="../media/image27.svg"/><Relationship Id="rId5" Type="http://schemas.openxmlformats.org/officeDocument/2006/relationships/image" Target="../media/image22.png"/><Relationship Id="rId10" Type="http://schemas.openxmlformats.org/officeDocument/2006/relationships/image" Target="../media/image26.png"/><Relationship Id="rId4" Type="http://schemas.openxmlformats.org/officeDocument/2006/relationships/image" Target="../media/image21.svg"/><Relationship Id="rId9" Type="http://schemas.openxmlformats.org/officeDocument/2006/relationships/image" Target="../media/image25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A8A1CBA-9BB5-2246-9F4B-98EAD7C90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123568" y="634192"/>
            <a:ext cx="8964827" cy="569523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09022" y="2851162"/>
            <a:ext cx="4882978" cy="1261295"/>
          </a:xfrm>
          <a:noFill/>
        </p:spPr>
        <p:txBody>
          <a:bodyPr anchor="ctr"/>
          <a:lstStyle/>
          <a:p>
            <a:r>
              <a:rPr lang="en-US" sz="5000" dirty="0"/>
              <a:t>Losing Customers?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80588" y="4112457"/>
            <a:ext cx="2411412" cy="580921"/>
          </a:xfrm>
        </p:spPr>
        <p:txBody>
          <a:bodyPr/>
          <a:lstStyle/>
          <a:p>
            <a:r>
              <a:rPr lang="en-US" sz="1400" dirty="0"/>
              <a:t>By </a:t>
            </a:r>
            <a:r>
              <a:rPr lang="en-US" dirty="0"/>
              <a:t> </a:t>
            </a:r>
            <a:r>
              <a:rPr lang="en-US" sz="2400" dirty="0"/>
              <a:t>Collin Loo</a:t>
            </a:r>
          </a:p>
        </p:txBody>
      </p:sp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1645" y="2286001"/>
            <a:ext cx="4983982" cy="3803300"/>
          </a:xfrm>
        </p:spPr>
        <p:txBody>
          <a:bodyPr/>
          <a:lstStyle/>
          <a:p>
            <a:r>
              <a:rPr lang="en-US" sz="2100" dirty="0"/>
              <a:t>To judge how well a model performs, one approach is to look at the various scores it produces, such as the precision score, the recall score, the F1_score and the accuracy score. </a:t>
            </a:r>
          </a:p>
          <a:p>
            <a:r>
              <a:rPr lang="en-US" sz="2100" dirty="0"/>
              <a:t>As our objective is to maximize model prediction for true positives and minimize false negatives, this information is captured in the recall score.</a:t>
            </a:r>
          </a:p>
          <a:p>
            <a:r>
              <a:rPr lang="en-US" sz="2100" dirty="0"/>
              <a:t>The XGBoost algorithm delivers the highest recall scores in predicting both the ‘Churn’ and ‘Not Churn’ labels.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D98F4457-20F2-405F-B335-0D954617B0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5576834" y="766119"/>
            <a:ext cx="6389105" cy="4955059"/>
          </a:xfr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78513AE-D093-4014-B2F8-22F2BB2B9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4215" y="302181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1D9C0671-DE29-4DB9-A496-0C1567342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427" y="417005"/>
            <a:ext cx="4648200" cy="939522"/>
          </a:xfrm>
        </p:spPr>
        <p:txBody>
          <a:bodyPr/>
          <a:lstStyle/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tx1"/>
                </a:solidFill>
              </a:rPr>
              <a:t>OSE</a:t>
            </a:r>
            <a:r>
              <a:rPr lang="en-US" sz="4800" dirty="0">
                <a:solidFill>
                  <a:schemeClr val="accent2"/>
                </a:solidFill>
              </a:rPr>
              <a:t>M</a:t>
            </a:r>
            <a:r>
              <a:rPr lang="en-US" sz="3600" dirty="0"/>
              <a:t>N Framework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4C532254-ED17-4807-A580-9D897FDAB8A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32567" y="1356527"/>
            <a:ext cx="4793060" cy="600110"/>
          </a:xfrm>
        </p:spPr>
        <p:txBody>
          <a:bodyPr/>
          <a:lstStyle/>
          <a:p>
            <a:r>
              <a:rPr lang="en-US" sz="2400" dirty="0"/>
              <a:t>Model Process – Baseline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413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1645" y="2286000"/>
            <a:ext cx="4983982" cy="3783203"/>
          </a:xfrm>
        </p:spPr>
        <p:txBody>
          <a:bodyPr/>
          <a:lstStyle/>
          <a:p>
            <a:r>
              <a:rPr lang="en-US" sz="2100" dirty="0"/>
              <a:t>Due to the fact that the data contains less number of customers leaving, this can cause an issue in our model.   We address this by resampling our data.</a:t>
            </a:r>
          </a:p>
          <a:p>
            <a:r>
              <a:rPr lang="en-US" sz="2100" dirty="0"/>
              <a:t>The models themselves come with various parameters for fine tuning.  We ran our models through different combinations of parameters to find the best one.</a:t>
            </a:r>
          </a:p>
          <a:p>
            <a:r>
              <a:rPr lang="en-US" sz="2100" dirty="0"/>
              <a:t>XGBoost method outperformed the other three methods in most scoring.  It will be our model of choice.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D98F4457-20F2-405F-B335-0D954617B0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5470487" y="538204"/>
            <a:ext cx="6389105" cy="2836865"/>
          </a:xfr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78513AE-D093-4014-B2F8-22F2BB2B9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4215" y="302181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1D9C0671-DE29-4DB9-A496-0C1567342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427" y="417005"/>
            <a:ext cx="4648200" cy="939522"/>
          </a:xfrm>
        </p:spPr>
        <p:txBody>
          <a:bodyPr/>
          <a:lstStyle/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tx1"/>
                </a:solidFill>
              </a:rPr>
              <a:t>OSE</a:t>
            </a:r>
            <a:r>
              <a:rPr lang="en-US" sz="4800" dirty="0">
                <a:solidFill>
                  <a:schemeClr val="accent2"/>
                </a:solidFill>
              </a:rPr>
              <a:t>M</a:t>
            </a:r>
            <a:r>
              <a:rPr lang="en-US" sz="3600" dirty="0"/>
              <a:t>N Framework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4C532254-ED17-4807-A580-9D897FDAB8A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32567" y="1356527"/>
            <a:ext cx="4793060" cy="600110"/>
          </a:xfrm>
        </p:spPr>
        <p:txBody>
          <a:bodyPr/>
          <a:lstStyle/>
          <a:p>
            <a:r>
              <a:rPr lang="en-US" sz="2400" dirty="0"/>
              <a:t>Model Process – Tuning</a:t>
            </a:r>
          </a:p>
          <a:p>
            <a:endParaRPr lang="en-US" dirty="0"/>
          </a:p>
        </p:txBody>
      </p:sp>
      <p:pic>
        <p:nvPicPr>
          <p:cNvPr id="8" name="Picture Placeholder 12">
            <a:extLst>
              <a:ext uri="{FF2B5EF4-FFF2-40B4-BE49-F238E27FC236}">
                <a16:creationId xmlns:a16="http://schemas.microsoft.com/office/drawing/2014/main" id="{ED2799FA-B68A-4B5D-9074-72FAF74C63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70487" y="3482932"/>
            <a:ext cx="6389105" cy="27448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658442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1645" y="2286000"/>
            <a:ext cx="4983982" cy="3663243"/>
          </a:xfrm>
        </p:spPr>
        <p:txBody>
          <a:bodyPr/>
          <a:lstStyle/>
          <a:p>
            <a:r>
              <a:rPr lang="en-US" sz="1900" dirty="0"/>
              <a:t>A useful model not only works well on controlled data but also need to perform equally well for unseen data.</a:t>
            </a:r>
          </a:p>
          <a:p>
            <a:r>
              <a:rPr lang="en-US" sz="1900" dirty="0"/>
              <a:t>Our final model yields a 99.92 accuracy score on controlled data and 95.2 accuracy score on unseen data.  Therefore, it will work well with new data in the future.</a:t>
            </a:r>
          </a:p>
          <a:p>
            <a:r>
              <a:rPr lang="en-US" sz="1900" dirty="0"/>
              <a:t>The AUC score is another measure for model performance.  Our model has an AUC score of 89.7% which means it has a probability of 89.7% chance of correctly distinguishing between the ‘Churn’ and ‘Not Churn’ labels.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D98F4457-20F2-405F-B335-0D954617B0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5661407" y="1190555"/>
            <a:ext cx="6219958" cy="451776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4C2D587-0961-4F11-868D-49EA31891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4215" y="302181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2EC8777-DC65-4596-B89C-5CA7B933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427" y="417005"/>
            <a:ext cx="4648200" cy="939522"/>
          </a:xfrm>
        </p:spPr>
        <p:txBody>
          <a:bodyPr/>
          <a:lstStyle/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tx1"/>
                </a:solidFill>
              </a:rPr>
              <a:t>OSE</a:t>
            </a:r>
            <a:r>
              <a:rPr lang="en-US" sz="4800" dirty="0">
                <a:solidFill>
                  <a:schemeClr val="accent2"/>
                </a:solidFill>
              </a:rPr>
              <a:t>M</a:t>
            </a:r>
            <a:r>
              <a:rPr lang="en-US" sz="3600" dirty="0"/>
              <a:t>N Framework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63DA12C-21E6-4A2D-B645-E0477B64F54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32567" y="1356527"/>
            <a:ext cx="4793060" cy="600110"/>
          </a:xfrm>
        </p:spPr>
        <p:txBody>
          <a:bodyPr/>
          <a:lstStyle/>
          <a:p>
            <a:r>
              <a:rPr lang="en-US" sz="2400" dirty="0"/>
              <a:t>Model Process – Evaluation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857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1645" y="2043289"/>
            <a:ext cx="4983982" cy="3883378"/>
          </a:xfrm>
        </p:spPr>
        <p:txBody>
          <a:bodyPr/>
          <a:lstStyle/>
          <a:p>
            <a:endParaRPr lang="en-US" sz="2100" dirty="0"/>
          </a:p>
          <a:p>
            <a:r>
              <a:rPr lang="en-US" sz="2100" dirty="0"/>
              <a:t>We utilize a SHAP package to help us explain our model.</a:t>
            </a:r>
          </a:p>
          <a:p>
            <a:r>
              <a:rPr lang="en-US" sz="2100" dirty="0"/>
              <a:t>The feature that impacts our model prediction for Churn the most is ‘total day minutes’.</a:t>
            </a:r>
          </a:p>
          <a:p>
            <a:r>
              <a:rPr lang="en-US" sz="2100" dirty="0"/>
              <a:t>‘Voice mail </a:t>
            </a:r>
            <a:r>
              <a:rPr lang="en-US" sz="2100" dirty="0" err="1"/>
              <a:t>plan_yes</a:t>
            </a:r>
            <a:r>
              <a:rPr lang="en-US" sz="2100" dirty="0"/>
              <a:t>’ comes in second, followed by ‘number  vmail messages’ and ‘customer service calls’.</a:t>
            </a:r>
          </a:p>
          <a:p>
            <a:r>
              <a:rPr lang="en-US" sz="2100" dirty="0"/>
              <a:t>‘Total day minutes’ has twice the influence over the model outcomes than ‘customer service calls’.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C2D587-0961-4F11-868D-49EA31891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4215" y="302181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2EC8777-DC65-4596-B89C-5CA7B933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427" y="417005"/>
            <a:ext cx="4648200" cy="939522"/>
          </a:xfrm>
        </p:spPr>
        <p:txBody>
          <a:bodyPr/>
          <a:lstStyle/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tx1"/>
                </a:solidFill>
              </a:rPr>
              <a:t>OSEM</a:t>
            </a:r>
            <a:r>
              <a:rPr lang="en-US" sz="4800" dirty="0">
                <a:solidFill>
                  <a:schemeClr val="accent2"/>
                </a:solidFill>
              </a:rPr>
              <a:t>N</a:t>
            </a:r>
            <a:r>
              <a:rPr lang="en-US" sz="3600" dirty="0"/>
              <a:t> Framework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63DA12C-21E6-4A2D-B645-E0477B64F54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32567" y="1356527"/>
            <a:ext cx="4793060" cy="600110"/>
          </a:xfrm>
        </p:spPr>
        <p:txBody>
          <a:bodyPr/>
          <a:lstStyle/>
          <a:p>
            <a:r>
              <a:rPr lang="en-US" sz="2400" dirty="0"/>
              <a:t>Model Interpretation</a:t>
            </a: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8983231-6651-41D5-8FBF-98FB5B9537B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015146" y="711689"/>
            <a:ext cx="5789896" cy="5333280"/>
          </a:xfrm>
        </p:spPr>
      </p:pic>
    </p:spTree>
    <p:extLst>
      <p:ext uri="{BB962C8B-B14F-4D97-AF65-F5344CB8AC3E}">
        <p14:creationId xmlns:p14="http://schemas.microsoft.com/office/powerpoint/2010/main" val="1379203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1645" y="2043289"/>
            <a:ext cx="4983982" cy="3883378"/>
          </a:xfrm>
        </p:spPr>
        <p:txBody>
          <a:bodyPr/>
          <a:lstStyle/>
          <a:p>
            <a:r>
              <a:rPr lang="en-US" sz="2100" dirty="0"/>
              <a:t>This plot explains how an individual customer with a given feature contributes to the model outcome.</a:t>
            </a:r>
          </a:p>
          <a:p>
            <a:r>
              <a:rPr lang="en-US" sz="2100" dirty="0"/>
              <a:t>Customers without a voice mail plan or with low voice mail messages (blue dots) have a tendency to leave.</a:t>
            </a:r>
          </a:p>
          <a:p>
            <a:r>
              <a:rPr lang="en-US" sz="2100" dirty="0"/>
              <a:t>In the case of number of call to service lines, the more frequent a customer contacts our service lines, the more likely he/she will leave.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C2D587-0961-4F11-868D-49EA31891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4215" y="302181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2EC8777-DC65-4596-B89C-5CA7B9336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427" y="417005"/>
            <a:ext cx="4648200" cy="939522"/>
          </a:xfrm>
        </p:spPr>
        <p:txBody>
          <a:bodyPr/>
          <a:lstStyle/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tx1"/>
                </a:solidFill>
              </a:rPr>
              <a:t>OSEM</a:t>
            </a:r>
            <a:r>
              <a:rPr lang="en-US" sz="4800" dirty="0">
                <a:solidFill>
                  <a:schemeClr val="accent2"/>
                </a:solidFill>
              </a:rPr>
              <a:t>N</a:t>
            </a:r>
            <a:r>
              <a:rPr lang="en-US" sz="3600" dirty="0"/>
              <a:t> Framework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63DA12C-21E6-4A2D-B645-E0477B64F54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32567" y="1356527"/>
            <a:ext cx="4793060" cy="600110"/>
          </a:xfrm>
        </p:spPr>
        <p:txBody>
          <a:bodyPr/>
          <a:lstStyle/>
          <a:p>
            <a:r>
              <a:rPr lang="en-US" sz="2400" dirty="0"/>
              <a:t>Model Interpretation</a:t>
            </a:r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8983231-6651-41D5-8FBF-98FB5B9537B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045755" y="711689"/>
            <a:ext cx="5728678" cy="5333280"/>
          </a:xfrm>
        </p:spPr>
      </p:pic>
    </p:spTree>
    <p:extLst>
      <p:ext uri="{BB962C8B-B14F-4D97-AF65-F5344CB8AC3E}">
        <p14:creationId xmlns:p14="http://schemas.microsoft.com/office/powerpoint/2010/main" val="1039494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370667"/>
            <a:ext cx="5472000" cy="2869152"/>
          </a:xfrm>
        </p:spPr>
        <p:txBody>
          <a:bodyPr/>
          <a:lstStyle/>
          <a:p>
            <a:r>
              <a:rPr lang="en-US" sz="3600" dirty="0"/>
              <a:t>We will use the top four most influential features to make recommendations on how to stop customer churn.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096000" y="0"/>
            <a:ext cx="6096000" cy="6371351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0365" y="3802899"/>
            <a:ext cx="5449635" cy="1436920"/>
          </a:xfrm>
        </p:spPr>
        <p:txBody>
          <a:bodyPr/>
          <a:lstStyle/>
          <a:p>
            <a:r>
              <a:rPr lang="en-US" sz="5400" dirty="0">
                <a:solidFill>
                  <a:schemeClr val="accent6">
                    <a:lumMod val="75000"/>
                  </a:schemeClr>
                </a:solidFill>
              </a:rPr>
              <a:t>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310365" y="5239820"/>
            <a:ext cx="5449635" cy="7108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894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844" y="3098787"/>
            <a:ext cx="5590670" cy="2647289"/>
          </a:xfrm>
        </p:spPr>
        <p:txBody>
          <a:bodyPr/>
          <a:lstStyle/>
          <a:p>
            <a:r>
              <a:rPr lang="en-US" sz="2400" dirty="0"/>
              <a:t>Micro segment day time minutes rate.  Review current day time rate structures to see if additional rate levels make sense.</a:t>
            </a:r>
          </a:p>
          <a:p>
            <a:r>
              <a:rPr lang="en-US" sz="2400" dirty="0"/>
              <a:t>‘Frequent-flyers’ approach. Create VIP class for heavy usage users and reward them with benefits.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567111" y="577081"/>
            <a:ext cx="5192889" cy="5427447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76ED15-B3B7-47A7-BA52-86CDD1D5A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4194644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C2C4DA4-36C0-435A-B7EB-C84ADA352F7C}"/>
              </a:ext>
            </a:extLst>
          </p:cNvPr>
          <p:cNvSpPr txBox="1">
            <a:spLocks/>
          </p:cNvSpPr>
          <p:nvPr/>
        </p:nvSpPr>
        <p:spPr>
          <a:xfrm>
            <a:off x="6966940" y="4309468"/>
            <a:ext cx="4793060" cy="939522"/>
          </a:xfrm>
          <a:prstGeom prst="rect">
            <a:avLst/>
          </a:prstGeom>
          <a:solidFill>
            <a:schemeClr val="bg1"/>
          </a:solidFill>
        </p:spPr>
        <p:txBody>
          <a:bodyPr vert="horz" lIns="180000" tIns="180000" rIns="180000" bIns="18000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Recommendations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EB3ED57-5BA4-4245-B4FB-92EB32B1B255}"/>
              </a:ext>
            </a:extLst>
          </p:cNvPr>
          <p:cNvSpPr txBox="1">
            <a:spLocks/>
          </p:cNvSpPr>
          <p:nvPr/>
        </p:nvSpPr>
        <p:spPr>
          <a:xfrm>
            <a:off x="6966940" y="5248990"/>
            <a:ext cx="4793060" cy="60011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Total Day Minutes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3CC66C-3899-4249-B058-73F4D0B085B7}"/>
              </a:ext>
            </a:extLst>
          </p:cNvPr>
          <p:cNvSpPr txBox="1"/>
          <p:nvPr/>
        </p:nvSpPr>
        <p:spPr>
          <a:xfrm>
            <a:off x="462844" y="465725"/>
            <a:ext cx="5000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Issue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C73CBD-A389-4CE4-BD09-7996CEAC3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330" y="928606"/>
            <a:ext cx="1984175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1A6151-A111-4CED-A12D-1F4BB3C7A85A}"/>
              </a:ext>
            </a:extLst>
          </p:cNvPr>
          <p:cNvSpPr txBox="1"/>
          <p:nvPr/>
        </p:nvSpPr>
        <p:spPr>
          <a:xfrm>
            <a:off x="505330" y="2296199"/>
            <a:ext cx="3985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Proposal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0EF810-D54A-43DD-ABEC-80DD2C9EC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329" y="2823562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366943-8A06-46DB-8F9F-F44D70FD7677}"/>
              </a:ext>
            </a:extLst>
          </p:cNvPr>
          <p:cNvSpPr txBox="1"/>
          <p:nvPr/>
        </p:nvSpPr>
        <p:spPr>
          <a:xfrm>
            <a:off x="505330" y="1247389"/>
            <a:ext cx="55003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Customer with heavy daily usage are most likely to leave.</a:t>
            </a:r>
          </a:p>
        </p:txBody>
      </p:sp>
    </p:spTree>
    <p:extLst>
      <p:ext uri="{BB962C8B-B14F-4D97-AF65-F5344CB8AC3E}">
        <p14:creationId xmlns:p14="http://schemas.microsoft.com/office/powerpoint/2010/main" val="1781872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844" y="3098788"/>
            <a:ext cx="5590670" cy="1360324"/>
          </a:xfrm>
        </p:spPr>
        <p:txBody>
          <a:bodyPr/>
          <a:lstStyle/>
          <a:p>
            <a:r>
              <a:rPr lang="en-US" sz="2400" dirty="0"/>
              <a:t>Undertake comparative analysis to see what our competitors are doing.</a:t>
            </a:r>
          </a:p>
          <a:p>
            <a:r>
              <a:rPr lang="en-US" sz="2400" dirty="0"/>
              <a:t>Match or beat their offerings.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567111" y="577081"/>
            <a:ext cx="5192889" cy="5427447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76ED15-B3B7-47A7-BA52-86CDD1D5A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4194644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C2C4DA4-36C0-435A-B7EB-C84ADA352F7C}"/>
              </a:ext>
            </a:extLst>
          </p:cNvPr>
          <p:cNvSpPr txBox="1">
            <a:spLocks/>
          </p:cNvSpPr>
          <p:nvPr/>
        </p:nvSpPr>
        <p:spPr>
          <a:xfrm>
            <a:off x="6966940" y="4309468"/>
            <a:ext cx="4793060" cy="939522"/>
          </a:xfrm>
          <a:prstGeom prst="rect">
            <a:avLst/>
          </a:prstGeom>
          <a:solidFill>
            <a:schemeClr val="bg1"/>
          </a:solidFill>
        </p:spPr>
        <p:txBody>
          <a:bodyPr vert="horz" lIns="180000" tIns="180000" rIns="180000" bIns="18000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Recommendations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EB3ED57-5BA4-4245-B4FB-92EB32B1B255}"/>
              </a:ext>
            </a:extLst>
          </p:cNvPr>
          <p:cNvSpPr txBox="1">
            <a:spLocks/>
          </p:cNvSpPr>
          <p:nvPr/>
        </p:nvSpPr>
        <p:spPr>
          <a:xfrm>
            <a:off x="6966940" y="5248990"/>
            <a:ext cx="4793060" cy="60011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Voice Mail Plan - Yes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3CC66C-3899-4249-B058-73F4D0B085B7}"/>
              </a:ext>
            </a:extLst>
          </p:cNvPr>
          <p:cNvSpPr txBox="1"/>
          <p:nvPr/>
        </p:nvSpPr>
        <p:spPr>
          <a:xfrm>
            <a:off x="462844" y="465725"/>
            <a:ext cx="5000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Issue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C73CBD-A389-4CE4-BD09-7996CEAC3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330" y="928606"/>
            <a:ext cx="1984175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1A6151-A111-4CED-A12D-1F4BB3C7A85A}"/>
              </a:ext>
            </a:extLst>
          </p:cNvPr>
          <p:cNvSpPr txBox="1"/>
          <p:nvPr/>
        </p:nvSpPr>
        <p:spPr>
          <a:xfrm>
            <a:off x="505330" y="2296199"/>
            <a:ext cx="3985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Proposal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0EF810-D54A-43DD-ABEC-80DD2C9EC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329" y="2823562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366943-8A06-46DB-8F9F-F44D70FD7677}"/>
              </a:ext>
            </a:extLst>
          </p:cNvPr>
          <p:cNvSpPr txBox="1"/>
          <p:nvPr/>
        </p:nvSpPr>
        <p:spPr>
          <a:xfrm>
            <a:off x="505330" y="1247389"/>
            <a:ext cx="55003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Customers without a voice mail plan are most likely to leave.</a:t>
            </a:r>
          </a:p>
        </p:txBody>
      </p:sp>
    </p:spTree>
    <p:extLst>
      <p:ext uri="{BB962C8B-B14F-4D97-AF65-F5344CB8AC3E}">
        <p14:creationId xmlns:p14="http://schemas.microsoft.com/office/powerpoint/2010/main" val="1856704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844" y="3098787"/>
            <a:ext cx="5590670" cy="2511824"/>
          </a:xfrm>
        </p:spPr>
        <p:txBody>
          <a:bodyPr/>
          <a:lstStyle/>
          <a:p>
            <a:r>
              <a:rPr lang="en-US" sz="2400" dirty="0"/>
              <a:t>Review limitations and restrictions on voice mail storage.</a:t>
            </a:r>
          </a:p>
          <a:p>
            <a:r>
              <a:rPr lang="en-US" sz="2400" dirty="0"/>
              <a:t>Understand what competitors are offering.</a:t>
            </a:r>
          </a:p>
          <a:p>
            <a:r>
              <a:rPr lang="en-US" sz="2400" dirty="0"/>
              <a:t>Analyze infrastructure capacity to anticipate future offerings.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567111" y="577081"/>
            <a:ext cx="5192889" cy="5427447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76ED15-B3B7-47A7-BA52-86CDD1D5A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4194644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C2C4DA4-36C0-435A-B7EB-C84ADA352F7C}"/>
              </a:ext>
            </a:extLst>
          </p:cNvPr>
          <p:cNvSpPr txBox="1">
            <a:spLocks/>
          </p:cNvSpPr>
          <p:nvPr/>
        </p:nvSpPr>
        <p:spPr>
          <a:xfrm>
            <a:off x="6966940" y="4309468"/>
            <a:ext cx="4793060" cy="939522"/>
          </a:xfrm>
          <a:prstGeom prst="rect">
            <a:avLst/>
          </a:prstGeom>
          <a:solidFill>
            <a:schemeClr val="bg1"/>
          </a:solidFill>
        </p:spPr>
        <p:txBody>
          <a:bodyPr vert="horz" lIns="180000" tIns="180000" rIns="180000" bIns="18000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Recommendations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EB3ED57-5BA4-4245-B4FB-92EB32B1B255}"/>
              </a:ext>
            </a:extLst>
          </p:cNvPr>
          <p:cNvSpPr txBox="1">
            <a:spLocks/>
          </p:cNvSpPr>
          <p:nvPr/>
        </p:nvSpPr>
        <p:spPr>
          <a:xfrm>
            <a:off x="6966940" y="5248990"/>
            <a:ext cx="4793060" cy="60011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Number of Voice Mail Messages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3CC66C-3899-4249-B058-73F4D0B085B7}"/>
              </a:ext>
            </a:extLst>
          </p:cNvPr>
          <p:cNvSpPr txBox="1"/>
          <p:nvPr/>
        </p:nvSpPr>
        <p:spPr>
          <a:xfrm>
            <a:off x="462844" y="465725"/>
            <a:ext cx="5000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Issue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C73CBD-A389-4CE4-BD09-7996CEAC3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330" y="928606"/>
            <a:ext cx="1984175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1A6151-A111-4CED-A12D-1F4BB3C7A85A}"/>
              </a:ext>
            </a:extLst>
          </p:cNvPr>
          <p:cNvSpPr txBox="1"/>
          <p:nvPr/>
        </p:nvSpPr>
        <p:spPr>
          <a:xfrm>
            <a:off x="505330" y="2296199"/>
            <a:ext cx="3985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Proposal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0EF810-D54A-43DD-ABEC-80DD2C9EC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329" y="2823562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366943-8A06-46DB-8F9F-F44D70FD7677}"/>
              </a:ext>
            </a:extLst>
          </p:cNvPr>
          <p:cNvSpPr txBox="1"/>
          <p:nvPr/>
        </p:nvSpPr>
        <p:spPr>
          <a:xfrm>
            <a:off x="505330" y="1247389"/>
            <a:ext cx="55003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Customers with more voice mail messages are most likely to leave.</a:t>
            </a:r>
          </a:p>
        </p:txBody>
      </p:sp>
    </p:spTree>
    <p:extLst>
      <p:ext uri="{BB962C8B-B14F-4D97-AF65-F5344CB8AC3E}">
        <p14:creationId xmlns:p14="http://schemas.microsoft.com/office/powerpoint/2010/main" val="2482115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844" y="3098787"/>
            <a:ext cx="5590670" cy="1958635"/>
          </a:xfrm>
        </p:spPr>
        <p:txBody>
          <a:bodyPr/>
          <a:lstStyle/>
          <a:p>
            <a:r>
              <a:rPr lang="en-US" sz="2400" dirty="0"/>
              <a:t>Review nature of the calls.</a:t>
            </a:r>
          </a:p>
          <a:p>
            <a:r>
              <a:rPr lang="en-US" sz="2400" dirty="0"/>
              <a:t>Conduct customer satisfaction surveys.</a:t>
            </a:r>
          </a:p>
          <a:p>
            <a:r>
              <a:rPr lang="en-US" sz="2400" dirty="0"/>
              <a:t>Evaluate performance of customer service agents.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567111" y="577081"/>
            <a:ext cx="5192889" cy="5427447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76ED15-B3B7-47A7-BA52-86CDD1D5A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4194644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C2C4DA4-36C0-435A-B7EB-C84ADA352F7C}"/>
              </a:ext>
            </a:extLst>
          </p:cNvPr>
          <p:cNvSpPr txBox="1">
            <a:spLocks/>
          </p:cNvSpPr>
          <p:nvPr/>
        </p:nvSpPr>
        <p:spPr>
          <a:xfrm>
            <a:off x="6966940" y="4309468"/>
            <a:ext cx="4793060" cy="939522"/>
          </a:xfrm>
          <a:prstGeom prst="rect">
            <a:avLst/>
          </a:prstGeom>
          <a:solidFill>
            <a:schemeClr val="bg1"/>
          </a:solidFill>
        </p:spPr>
        <p:txBody>
          <a:bodyPr vert="horz" lIns="180000" tIns="180000" rIns="180000" bIns="18000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</a:rPr>
              <a:t>Recommendations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EB3ED57-5BA4-4245-B4FB-92EB32B1B255}"/>
              </a:ext>
            </a:extLst>
          </p:cNvPr>
          <p:cNvSpPr txBox="1">
            <a:spLocks/>
          </p:cNvSpPr>
          <p:nvPr/>
        </p:nvSpPr>
        <p:spPr>
          <a:xfrm>
            <a:off x="6966940" y="5248990"/>
            <a:ext cx="4793060" cy="60011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Number of  Customer Service Calls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3CC66C-3899-4249-B058-73F4D0B085B7}"/>
              </a:ext>
            </a:extLst>
          </p:cNvPr>
          <p:cNvSpPr txBox="1"/>
          <p:nvPr/>
        </p:nvSpPr>
        <p:spPr>
          <a:xfrm>
            <a:off x="462844" y="465725"/>
            <a:ext cx="50009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Issue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C73CBD-A389-4CE4-BD09-7996CEAC3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330" y="928606"/>
            <a:ext cx="1984175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1A6151-A111-4CED-A12D-1F4BB3C7A85A}"/>
              </a:ext>
            </a:extLst>
          </p:cNvPr>
          <p:cNvSpPr txBox="1"/>
          <p:nvPr/>
        </p:nvSpPr>
        <p:spPr>
          <a:xfrm>
            <a:off x="505330" y="2296199"/>
            <a:ext cx="3985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Proposal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0EF810-D54A-43DD-ABEC-80DD2C9EC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329" y="2823562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366943-8A06-46DB-8F9F-F44D70FD7677}"/>
              </a:ext>
            </a:extLst>
          </p:cNvPr>
          <p:cNvSpPr txBox="1"/>
          <p:nvPr/>
        </p:nvSpPr>
        <p:spPr>
          <a:xfrm>
            <a:off x="505330" y="1247389"/>
            <a:ext cx="55003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Customers with more calls to the service line are most likely to leave.</a:t>
            </a:r>
          </a:p>
        </p:txBody>
      </p:sp>
    </p:spTree>
    <p:extLst>
      <p:ext uri="{BB962C8B-B14F-4D97-AF65-F5344CB8AC3E}">
        <p14:creationId xmlns:p14="http://schemas.microsoft.com/office/powerpoint/2010/main" val="568804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516929"/>
            <a:ext cx="5472000" cy="4722890"/>
          </a:xfrm>
        </p:spPr>
        <p:txBody>
          <a:bodyPr/>
          <a:lstStyle/>
          <a:p>
            <a:r>
              <a:rPr lang="en-US" sz="2400" dirty="0"/>
              <a:t>Studies show it is more expensive to acquire new customers than to retain existing ones.  In general, it cost 5 to 7 times more to acquire new customers.</a:t>
            </a:r>
          </a:p>
          <a:p>
            <a:r>
              <a:rPr lang="en-US" sz="2400" dirty="0"/>
              <a:t>Cross products sales consideration.  Studies show it is easier to sell cross products to existing customers than to new subscribers.</a:t>
            </a:r>
          </a:p>
          <a:p>
            <a:r>
              <a:rPr lang="en-US" sz="2400" dirty="0"/>
              <a:t>Losing customers hinders growth and represents lost investments.</a:t>
            </a:r>
          </a:p>
        </p:txBody>
      </p:sp>
      <p:pic>
        <p:nvPicPr>
          <p:cNvPr id="9" name="Picture Placeholder 8" descr="Handing touching mobile phone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0365" y="3802899"/>
            <a:ext cx="5449635" cy="1436920"/>
          </a:xfrm>
        </p:spPr>
        <p:txBody>
          <a:bodyPr/>
          <a:lstStyle/>
          <a:p>
            <a:r>
              <a:rPr lang="en-US" sz="5400" dirty="0"/>
              <a:t>Why Should We Care?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310365" y="5239820"/>
            <a:ext cx="5449635" cy="7108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0" y="384809"/>
            <a:ext cx="6096000" cy="5601730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5824" y="104863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156363"/>
            <a:ext cx="6641900" cy="1124345"/>
          </a:xfrm>
        </p:spPr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34" y="2280709"/>
            <a:ext cx="6641626" cy="59015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265714"/>
            <a:ext cx="5472000" cy="2926285"/>
          </a:xfrm>
        </p:spPr>
        <p:txBody>
          <a:bodyPr/>
          <a:lstStyle/>
          <a:p>
            <a:r>
              <a:rPr lang="en-US" sz="2400" dirty="0"/>
              <a:t>Include other algorithms like Bayesian Classification and Support Vector Machines in our model.</a:t>
            </a:r>
          </a:p>
          <a:p>
            <a:r>
              <a:rPr lang="en-US" sz="2400" dirty="0"/>
              <a:t>Employ different data sampling techniques.</a:t>
            </a:r>
          </a:p>
          <a:p>
            <a:r>
              <a:rPr lang="en-US" sz="2400" dirty="0"/>
              <a:t>Introduce additional algorithm tuning parameters.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6780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0" y="-674"/>
            <a:ext cx="11376045" cy="6804025"/>
          </a:xfr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r>
              <a:rPr lang="en-US" dirty="0"/>
              <a:t>Collin Loo</a:t>
            </a:r>
          </a:p>
        </p:txBody>
      </p:sp>
      <p:pic>
        <p:nvPicPr>
          <p:cNvPr id="8" name="Graphic 7" descr="User" title="Icon - Presenter Name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85495" y="4006655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58200" y="4305780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r>
              <a:rPr lang="en-US" dirty="0"/>
              <a:t>collinloo@yahoo.com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485495" y="4353592"/>
            <a:ext cx="218900" cy="218900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D8A1232-50A8-4535-AAF9-7F4180EAA0D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458200" y="4654797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/>
          <a:lstStyle/>
          <a:p>
            <a:r>
              <a:rPr lang="en-US" dirty="0">
                <a:hlinkClick r:id="rId7"/>
              </a:rPr>
              <a:t>Flatiron School</a:t>
            </a:r>
            <a:endParaRPr lang="en-US" dirty="0"/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472552" y="4690804"/>
            <a:ext cx="244786" cy="244786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7" name="Graphic 6" descr="User" title="Icon - Presenter Name">
            <a:extLst>
              <a:ext uri="{FF2B5EF4-FFF2-40B4-BE49-F238E27FC236}">
                <a16:creationId xmlns:a16="http://schemas.microsoft.com/office/drawing/2014/main" id="{A8F75954-D2A1-436B-A30A-51745E350CB2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376045" y="5321638"/>
            <a:ext cx="218900" cy="218900"/>
          </a:xfrm>
          <a:prstGeom prst="rect">
            <a:avLst/>
          </a:prstGeom>
        </p:spPr>
      </p:pic>
      <p:pic>
        <p:nvPicPr>
          <p:cNvPr id="13" name="Graphic 12" descr="User" title="Icon - Presenter Name">
            <a:extLst>
              <a:ext uri="{FF2B5EF4-FFF2-40B4-BE49-F238E27FC236}">
                <a16:creationId xmlns:a16="http://schemas.microsoft.com/office/drawing/2014/main" id="{B2463A4D-D753-4B8B-8AF0-3FCA5520F2CF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485495" y="5303044"/>
            <a:ext cx="218900" cy="218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7F48546-64D1-48DD-AEF0-9FB6159E500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458200" y="5127021"/>
            <a:ext cx="2910342" cy="64847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0BBC113-C350-47F4-9AC4-F4763648A355}"/>
              </a:ext>
            </a:extLst>
          </p:cNvPr>
          <p:cNvSpPr txBox="1"/>
          <p:nvPr/>
        </p:nvSpPr>
        <p:spPr>
          <a:xfrm>
            <a:off x="338666" y="406400"/>
            <a:ext cx="1102987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5400" b="0" dirty="0">
                <a:solidFill>
                  <a:srgbClr val="FFFFFF"/>
                </a:solidFill>
                <a:effectLst/>
              </a:rPr>
              <a:t>Change things</a:t>
            </a:r>
          </a:p>
          <a:p>
            <a:pPr algn="l" fontAlgn="base"/>
            <a:r>
              <a:rPr lang="en-US" sz="2400" b="0" dirty="0">
                <a:solidFill>
                  <a:srgbClr val="FFFFFF"/>
                </a:solidFill>
                <a:effectLst/>
              </a:rPr>
              <a:t>At Flatiron School you learn how the future is being built, so you can change anything, starting with a new career in code, data science, or cybersecurity.</a:t>
            </a:r>
          </a:p>
          <a:p>
            <a:br>
              <a:rPr lang="en-US" dirty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writing on post-it note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6096000" cy="6371351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5824" y="104863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156363"/>
            <a:ext cx="6641900" cy="1124345"/>
          </a:xfrm>
        </p:spPr>
        <p:txBody>
          <a:bodyPr/>
          <a:lstStyle/>
          <a:p>
            <a:r>
              <a:rPr lang="en-US" dirty="0"/>
              <a:t>Our 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34" y="2280709"/>
            <a:ext cx="6641626" cy="59015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265714"/>
            <a:ext cx="5472000" cy="2926285"/>
          </a:xfrm>
        </p:spPr>
        <p:txBody>
          <a:bodyPr/>
          <a:lstStyle/>
          <a:p>
            <a:r>
              <a:rPr lang="en-US" sz="2400" dirty="0"/>
              <a:t>Use Machine Learning (ML) to identify the features that contribute to customer churn.</a:t>
            </a:r>
          </a:p>
          <a:p>
            <a:r>
              <a:rPr lang="en-US" sz="2400" dirty="0"/>
              <a:t>Present to the Customer Service, Marketing and Sales departments.</a:t>
            </a:r>
          </a:p>
          <a:p>
            <a:r>
              <a:rPr lang="en-US" sz="2400" dirty="0"/>
              <a:t>Make recommendations.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945222"/>
            <a:ext cx="5472000" cy="4294597"/>
          </a:xfrm>
        </p:spPr>
        <p:txBody>
          <a:bodyPr/>
          <a:lstStyle/>
          <a:p>
            <a:r>
              <a:rPr lang="en-US" sz="2400" dirty="0"/>
              <a:t>The OSEMN framework provides high level guidance on handling a data science project.</a:t>
            </a:r>
          </a:p>
          <a:p>
            <a:r>
              <a:rPr lang="en-US" sz="2400" dirty="0"/>
              <a:t>Following the processes outlined by OSEMN allows for efficient data modeling.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096000" y="907300"/>
            <a:ext cx="5664000" cy="2562086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1800" y="3802899"/>
            <a:ext cx="4648200" cy="1436920"/>
          </a:xfrm>
        </p:spPr>
        <p:txBody>
          <a:bodyPr/>
          <a:lstStyle/>
          <a:p>
            <a:r>
              <a:rPr lang="en-US" dirty="0"/>
              <a:t>The OSEMN Framework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111800" y="5239820"/>
            <a:ext cx="4648200" cy="7108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75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232900"/>
            <a:ext cx="5466382" cy="4006920"/>
          </a:xfrm>
        </p:spPr>
        <p:txBody>
          <a:bodyPr/>
          <a:lstStyle/>
          <a:p>
            <a:r>
              <a:rPr lang="en-US" sz="2400" dirty="0"/>
              <a:t>Data come from within the company.</a:t>
            </a:r>
          </a:p>
          <a:p>
            <a:r>
              <a:rPr lang="en-US" sz="2400" dirty="0"/>
              <a:t>In the Scrub process:</a:t>
            </a:r>
          </a:p>
          <a:p>
            <a:pPr lvl="1"/>
            <a:r>
              <a:rPr lang="en-US" sz="2400" dirty="0"/>
              <a:t>Examine columns to determine if they are text or numbers?</a:t>
            </a:r>
          </a:p>
          <a:p>
            <a:pPr lvl="1"/>
            <a:r>
              <a:rPr lang="en-US" sz="2400" dirty="0"/>
              <a:t>Remove columns that do not contribute values to our ML model, such as phone numbers.</a:t>
            </a:r>
          </a:p>
          <a:p>
            <a:pPr lvl="1"/>
            <a:r>
              <a:rPr lang="en-US" sz="2400" dirty="0"/>
              <a:t>Handle missing values in columns, if any.</a:t>
            </a:r>
            <a:br>
              <a:rPr lang="en-US" sz="2200" dirty="0"/>
            </a:br>
            <a:endParaRPr lang="en-US" sz="2200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096000" y="907300"/>
            <a:ext cx="6096000" cy="2562086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1800" y="3802899"/>
            <a:ext cx="4648200" cy="1436920"/>
          </a:xfrm>
        </p:spPr>
        <p:txBody>
          <a:bodyPr/>
          <a:lstStyle/>
          <a:p>
            <a:r>
              <a:rPr lang="en-US" sz="4800" dirty="0"/>
              <a:t>The </a:t>
            </a:r>
            <a:r>
              <a:rPr lang="en-US" sz="6600" dirty="0">
                <a:solidFill>
                  <a:srgbClr val="FF0000"/>
                </a:solidFill>
              </a:rPr>
              <a:t>OS</a:t>
            </a:r>
            <a:r>
              <a:rPr lang="en-US" sz="4800" dirty="0"/>
              <a:t>EMN Framework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111800" y="5239820"/>
            <a:ext cx="4648200" cy="710880"/>
          </a:xfrm>
        </p:spPr>
        <p:txBody>
          <a:bodyPr/>
          <a:lstStyle/>
          <a:p>
            <a:r>
              <a:rPr lang="en-US" sz="4000" dirty="0"/>
              <a:t>Obtain and Scrub Process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182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3066981"/>
            <a:ext cx="6199912" cy="2833392"/>
          </a:xfrm>
        </p:spPr>
        <p:txBody>
          <a:bodyPr/>
          <a:lstStyle/>
          <a:p>
            <a:r>
              <a:rPr lang="en-US" sz="2400" dirty="0"/>
              <a:t>There are 3,333 records in the dataset.</a:t>
            </a:r>
          </a:p>
          <a:p>
            <a:r>
              <a:rPr lang="en-US" sz="2400" dirty="0"/>
              <a:t>The oldest account in the dataset is 8 months old.  The average account age is 3.5 months. </a:t>
            </a:r>
          </a:p>
          <a:p>
            <a:r>
              <a:rPr lang="en-US" sz="2400" dirty="0"/>
              <a:t>The dataset is composed of mainly new customers. </a:t>
            </a:r>
          </a:p>
          <a:p>
            <a:r>
              <a:rPr lang="en-US" sz="2400" dirty="0"/>
              <a:t>We’ve lost 14.49% or 500 fairly new customers.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7395587" y="1306287"/>
            <a:ext cx="4505090" cy="3771640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20500" y="473003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3712" y="587827"/>
            <a:ext cx="4648200" cy="939522"/>
          </a:xfrm>
        </p:spPr>
        <p:txBody>
          <a:bodyPr/>
          <a:lstStyle/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tx1"/>
                </a:solidFill>
              </a:rPr>
              <a:t>OS</a:t>
            </a:r>
            <a:r>
              <a:rPr lang="en-US" sz="4800" dirty="0">
                <a:solidFill>
                  <a:schemeClr val="accent2"/>
                </a:solidFill>
              </a:rPr>
              <a:t>E</a:t>
            </a:r>
            <a:r>
              <a:rPr lang="en-US" sz="3600" dirty="0"/>
              <a:t>MN Framework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983712" y="1527349"/>
            <a:ext cx="4648200" cy="600110"/>
          </a:xfrm>
        </p:spPr>
        <p:txBody>
          <a:bodyPr/>
          <a:lstStyle/>
          <a:p>
            <a:r>
              <a:rPr lang="en-US" sz="2800" dirty="0"/>
              <a:t>Explore Process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77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884119"/>
            <a:ext cx="6199912" cy="3058889"/>
          </a:xfrm>
        </p:spPr>
        <p:txBody>
          <a:bodyPr/>
          <a:lstStyle/>
          <a:p>
            <a:r>
              <a:rPr lang="en-US" sz="2400" dirty="0"/>
              <a:t>Customers with heavy daily usage are more likely to leave than customers with less total daily usage .</a:t>
            </a:r>
          </a:p>
          <a:p>
            <a:r>
              <a:rPr lang="en-US" sz="2400" dirty="0"/>
              <a:t>We tend to lose customers when they make a high number of calls to our customer service lines.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7340622" y="204010"/>
            <a:ext cx="4419377" cy="3058889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1" name="Picture Placeholder 8">
            <a:extLst>
              <a:ext uri="{FF2B5EF4-FFF2-40B4-BE49-F238E27FC236}">
                <a16:creationId xmlns:a16="http://schemas.microsoft.com/office/drawing/2014/main" id="{DCF962D2-CEF8-442D-AD7F-F0AFA200D3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340622" y="3336542"/>
            <a:ext cx="4419377" cy="28634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5F0D12A-F898-4A47-8E34-92B86AE33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20500" y="473003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221214A-5A3B-48B1-BBD2-C9F648C97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3712" y="587827"/>
            <a:ext cx="4648200" cy="939522"/>
          </a:xfrm>
        </p:spPr>
        <p:txBody>
          <a:bodyPr/>
          <a:lstStyle/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tx1"/>
                </a:solidFill>
              </a:rPr>
              <a:t>OS</a:t>
            </a:r>
            <a:r>
              <a:rPr lang="en-US" sz="4800" dirty="0">
                <a:solidFill>
                  <a:schemeClr val="accent2"/>
                </a:solidFill>
              </a:rPr>
              <a:t>E</a:t>
            </a:r>
            <a:r>
              <a:rPr lang="en-US" sz="3600" dirty="0"/>
              <a:t>MN Framework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73C201C-A6DC-4A28-A231-2262EACECFA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983712" y="1527349"/>
            <a:ext cx="4648200" cy="600110"/>
          </a:xfrm>
        </p:spPr>
        <p:txBody>
          <a:bodyPr/>
          <a:lstStyle/>
          <a:p>
            <a:r>
              <a:rPr lang="en-US" sz="2800" dirty="0"/>
              <a:t>Explore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126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466871"/>
            <a:ext cx="6199912" cy="3476137"/>
          </a:xfrm>
        </p:spPr>
        <p:txBody>
          <a:bodyPr/>
          <a:lstStyle/>
          <a:p>
            <a:r>
              <a:rPr lang="en-US" sz="2400" dirty="0"/>
              <a:t>Voice mail plan plays an important role in deciding whether customers will stay or leave.  Customers without a voice mail plan leave more often than those that have a voice mail plan.  </a:t>
            </a:r>
          </a:p>
          <a:p>
            <a:r>
              <a:rPr lang="en-US" sz="2400" dirty="0"/>
              <a:t>For customers with a voice mail plan, the more voice messages they have, the higher the risk they will leave.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7254910" y="204010"/>
            <a:ext cx="4505089" cy="3058889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1" name="Picture Placeholder 8">
            <a:extLst>
              <a:ext uri="{FF2B5EF4-FFF2-40B4-BE49-F238E27FC236}">
                <a16:creationId xmlns:a16="http://schemas.microsoft.com/office/drawing/2014/main" id="{DCF962D2-CEF8-442D-AD7F-F0AFA200D3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54910" y="3385403"/>
            <a:ext cx="4505090" cy="28634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0B67B68-3435-4C91-A881-1B6EC4B6B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20500" y="473003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2CD0FD4-B258-4FE8-B97D-F50FB5ADA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3712" y="587827"/>
            <a:ext cx="4648200" cy="939522"/>
          </a:xfrm>
        </p:spPr>
        <p:txBody>
          <a:bodyPr/>
          <a:lstStyle/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tx1"/>
                </a:solidFill>
              </a:rPr>
              <a:t>OS</a:t>
            </a:r>
            <a:r>
              <a:rPr lang="en-US" sz="4800" dirty="0">
                <a:solidFill>
                  <a:schemeClr val="accent2"/>
                </a:solidFill>
              </a:rPr>
              <a:t>E</a:t>
            </a:r>
            <a:r>
              <a:rPr lang="en-US" sz="3600" dirty="0"/>
              <a:t>MN Framework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C6569ED-2F95-4DE6-9F41-6822A0CC2DC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983712" y="1527349"/>
            <a:ext cx="4648200" cy="600110"/>
          </a:xfrm>
        </p:spPr>
        <p:txBody>
          <a:bodyPr/>
          <a:lstStyle/>
          <a:p>
            <a:r>
              <a:rPr lang="en-US" sz="2800" dirty="0"/>
              <a:t>Explore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873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1644" y="1426867"/>
            <a:ext cx="6270170" cy="4491612"/>
          </a:xfrm>
        </p:spPr>
        <p:txBody>
          <a:bodyPr/>
          <a:lstStyle/>
          <a:p>
            <a:r>
              <a:rPr lang="en-US" sz="2400" dirty="0"/>
              <a:t>In predicting customer Churn, we are basically predicting a Yes or No outcome.  In data science, this is commonly known as a classification problem.</a:t>
            </a:r>
          </a:p>
          <a:p>
            <a:r>
              <a:rPr lang="en-US" sz="2400" dirty="0"/>
              <a:t>There are several methods at our disposal to address this issue.  We will evaluate four algorithms at this stage, namely Logistic Regression, K-Nearest Neighbors, Random Forest and XGBoost.</a:t>
            </a:r>
          </a:p>
          <a:p>
            <a:r>
              <a:rPr lang="en-US" sz="2400" dirty="0"/>
              <a:t>The method that can predict more true positives and less false negatives will be our final model.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EE50BAB2-3FD8-41FE-9B82-D9BF4885848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597" r="13597"/>
          <a:stretch>
            <a:fillRect/>
          </a:stretch>
        </p:blipFill>
        <p:spPr>
          <a:xfrm>
            <a:off x="7034139" y="471487"/>
            <a:ext cx="4846637" cy="379054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E1B629-5FB2-4880-8CA7-9FB8AEF21B64}"/>
              </a:ext>
            </a:extLst>
          </p:cNvPr>
          <p:cNvSpPr txBox="1"/>
          <p:nvPr/>
        </p:nvSpPr>
        <p:spPr>
          <a:xfrm>
            <a:off x="341644" y="471487"/>
            <a:ext cx="53256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Classification Algorithms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DE7587F-4119-4C3F-BDAC-793A28940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69364" y="4432054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90B80C3-B836-48A6-BA62-56078F5ED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2576" y="4546878"/>
            <a:ext cx="4648200" cy="939522"/>
          </a:xfrm>
        </p:spPr>
        <p:txBody>
          <a:bodyPr/>
          <a:lstStyle/>
          <a:p>
            <a:r>
              <a:rPr lang="en-US" sz="3600" dirty="0"/>
              <a:t>The </a:t>
            </a:r>
            <a:r>
              <a:rPr lang="en-US" sz="3600" dirty="0">
                <a:solidFill>
                  <a:schemeClr val="tx1"/>
                </a:solidFill>
              </a:rPr>
              <a:t>OSE</a:t>
            </a:r>
            <a:r>
              <a:rPr lang="en-US" sz="4800" dirty="0">
                <a:solidFill>
                  <a:schemeClr val="accent2"/>
                </a:solidFill>
              </a:rPr>
              <a:t>M</a:t>
            </a:r>
            <a:r>
              <a:rPr lang="en-US" sz="3600" dirty="0"/>
              <a:t>N Framework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75CD75E-3482-4E24-97C9-7A6C56383C2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232576" y="5486400"/>
            <a:ext cx="4648200" cy="600110"/>
          </a:xfrm>
        </p:spPr>
        <p:txBody>
          <a:bodyPr/>
          <a:lstStyle/>
          <a:p>
            <a:r>
              <a:rPr lang="en-US" sz="2800" dirty="0"/>
              <a:t>Model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543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0_Bright business presentation_AAS_v3" id="{57D58BC9-3F05-45D4-81CD-7BA898B4CAAD}" vid="{0F92AA19-00D6-4C71-B13F-219D7994A0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8E15EA0-2F38-456B-B156-038699A5D17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EDB5DD7-8DCC-4069-9EB3-5D09818665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F90D0D0-7C1D-47FF-A2F0-9937AA567A3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{78FFA1F7-D6B1-4A2F-9D00-482942B5BA2E}tf16411250_win32</Template>
  <TotalTime>1745</TotalTime>
  <Words>1154</Words>
  <Application>Microsoft Office PowerPoint</Application>
  <PresentationFormat>Widescreen</PresentationFormat>
  <Paragraphs>130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Candara</vt:lpstr>
      <vt:lpstr>Corbel</vt:lpstr>
      <vt:lpstr>Times New Roman</vt:lpstr>
      <vt:lpstr>Office Theme</vt:lpstr>
      <vt:lpstr>Losing Customers?</vt:lpstr>
      <vt:lpstr>Why Should We Care?</vt:lpstr>
      <vt:lpstr>Our Objectives</vt:lpstr>
      <vt:lpstr>The OSEMN Framework</vt:lpstr>
      <vt:lpstr>The OSEMN Framework</vt:lpstr>
      <vt:lpstr>The OSEMN Framework</vt:lpstr>
      <vt:lpstr>The OSEMN Framework</vt:lpstr>
      <vt:lpstr>The OSEMN Framework</vt:lpstr>
      <vt:lpstr>The OSEMN Framework</vt:lpstr>
      <vt:lpstr>The OSEMN Framework</vt:lpstr>
      <vt:lpstr>The OSEMN Framework</vt:lpstr>
      <vt:lpstr>The OSEMN Framework</vt:lpstr>
      <vt:lpstr>The OSEMN Framework</vt:lpstr>
      <vt:lpstr>The OSEMN Framework</vt:lpstr>
      <vt:lpstr>Recommendations</vt:lpstr>
      <vt:lpstr>PowerPoint Presentation</vt:lpstr>
      <vt:lpstr>PowerPoint Presentation</vt:lpstr>
      <vt:lpstr>PowerPoint Presentation</vt:lpstr>
      <vt:lpstr>PowerPoint Presentation</vt:lpstr>
      <vt:lpstr>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Losing Valuable Customer?</dc:title>
  <dc:creator>Collin Loo</dc:creator>
  <cp:lastModifiedBy>Collin Loo</cp:lastModifiedBy>
  <cp:revision>62</cp:revision>
  <dcterms:created xsi:type="dcterms:W3CDTF">2020-09-24T16:00:33Z</dcterms:created>
  <dcterms:modified xsi:type="dcterms:W3CDTF">2020-09-27T02:44:51Z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